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7"/>
    <p:restoredTop sz="94672"/>
  </p:normalViewPr>
  <p:slideViewPr>
    <p:cSldViewPr snapToGrid="0" snapToObjects="1">
      <p:cViewPr>
        <p:scale>
          <a:sx n="23" d="100"/>
          <a:sy n="23" d="100"/>
        </p:scale>
        <p:origin x="18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4/13/19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tiff"/><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817486"/>
            <a:chOff x="1859278" y="5350030"/>
            <a:chExt cx="12801600" cy="8817486"/>
          </a:xfrm>
        </p:grpSpPr>
        <p:sp>
          <p:nvSpPr>
            <p:cNvPr id="7" name="Rectangle 6">
              <a:extLst>
                <a:ext uri="{FF2B5EF4-FFF2-40B4-BE49-F238E27FC236}">
                  <a16:creationId xmlns:a16="http://schemas.microsoft.com/office/drawing/2014/main" id="{36916C08-5070-1E47-9E41-EA285F2A36D3}"/>
                </a:ext>
              </a:extLst>
            </p:cNvPr>
            <p:cNvSpPr/>
            <p:nvPr/>
          </p:nvSpPr>
          <p:spPr>
            <a:xfrm>
              <a:off x="1859278" y="642088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92607"/>
            </a:xfrm>
            <a:prstGeom prst="rect">
              <a:avLst/>
            </a:prstGeom>
            <a:solidFill>
              <a:schemeClr val="accent4">
                <a:lumMod val="20000"/>
                <a:lumOff val="80000"/>
              </a:schemeClr>
            </a:solidFill>
          </p:spPr>
          <p:txBody>
            <a:bodyPr wrap="square" rtlCol="0">
              <a:spAutoFit/>
            </a:bodyPr>
            <a:lstStyle/>
            <a:p>
              <a:pPr algn="ctr"/>
              <a:r>
                <a:rPr lang="en-US" sz="6500" dirty="0"/>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261376"/>
            <a:ext cx="12801601" cy="7048083"/>
          </a:xfrm>
          <a:prstGeom prst="rect">
            <a:avLst/>
          </a:prstGeom>
          <a:noFill/>
        </p:spPr>
        <p:txBody>
          <a:bodyPr wrap="square" lIns="274320" rIns="274320" rtlCol="0">
            <a:spAutoFit/>
          </a:bodyPr>
          <a:lstStyle/>
          <a:p>
            <a:pPr algn="just"/>
            <a:r>
              <a:rPr lang="en-US" sz="3500" dirty="0"/>
              <a:t>This project employed machine learning concepts and processes in an attempt to teach a computer an algorithm that outputs a cookie recipe that is comparable to human-made recipes.</a:t>
            </a:r>
          </a:p>
          <a:p>
            <a:pPr algn="just"/>
            <a:endParaRPr lang="en-US" sz="1600" dirty="0"/>
          </a:p>
          <a:p>
            <a:pPr algn="just"/>
            <a:r>
              <a:rPr lang="en-US" sz="3500" dirty="0"/>
              <a:t>The process involved feeding the algorithms a data set of cookie recipes that included details such as ingredients, ratings, and calories. A second 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to recognize tasty cookies by looking at things such as reviews, ingredients, and calories.</a:t>
            </a:r>
          </a:p>
        </p:txBody>
      </p:sp>
      <p:grpSp>
        <p:nvGrpSpPr>
          <p:cNvPr id="17" name="Group 16">
            <a:extLst>
              <a:ext uri="{FF2B5EF4-FFF2-40B4-BE49-F238E27FC236}">
                <a16:creationId xmlns:a16="http://schemas.microsoft.com/office/drawing/2014/main" id="{3F60AD05-F203-9F46-8BC4-4E70FF92532C}"/>
              </a:ext>
            </a:extLst>
          </p:cNvPr>
          <p:cNvGrpSpPr/>
          <p:nvPr/>
        </p:nvGrpSpPr>
        <p:grpSpPr>
          <a:xfrm>
            <a:off x="29301341" y="18120229"/>
            <a:ext cx="12866760" cy="8234047"/>
            <a:chOff x="15109228" y="-3177992"/>
            <a:chExt cx="12866760" cy="13821914"/>
          </a:xfrm>
        </p:grpSpPr>
        <p:sp>
          <p:nvSpPr>
            <p:cNvPr id="18" name="Rectangle 17">
              <a:extLst>
                <a:ext uri="{FF2B5EF4-FFF2-40B4-BE49-F238E27FC236}">
                  <a16:creationId xmlns:a16="http://schemas.microsoft.com/office/drawing/2014/main" id="{F82E0B21-A9FD-B442-B860-FD0F8D063E4F}"/>
                </a:ext>
              </a:extLst>
            </p:cNvPr>
            <p:cNvSpPr/>
            <p:nvPr/>
          </p:nvSpPr>
          <p:spPr>
            <a:xfrm>
              <a:off x="15109228" y="-1379618"/>
              <a:ext cx="12801600" cy="120235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DEA5B2B-4855-BC44-AC24-B0B335028694}"/>
                </a:ext>
              </a:extLst>
            </p:cNvPr>
            <p:cNvSpPr txBox="1"/>
            <p:nvPr/>
          </p:nvSpPr>
          <p:spPr>
            <a:xfrm>
              <a:off x="15174388" y="-3177992"/>
              <a:ext cx="12801600" cy="1834082"/>
            </a:xfrm>
            <a:prstGeom prst="rect">
              <a:avLst/>
            </a:prstGeom>
            <a:solidFill>
              <a:schemeClr val="accent4">
                <a:lumMod val="20000"/>
                <a:lumOff val="80000"/>
              </a:schemeClr>
            </a:solidFill>
          </p:spPr>
          <p:txBody>
            <a:bodyPr wrap="square" rtlCol="0">
              <a:spAutoFit/>
            </a:bodyPr>
            <a:lstStyle/>
            <a:p>
              <a:pPr algn="ctr"/>
              <a:r>
                <a:rPr lang="en-US" sz="6500" dirty="0"/>
                <a:t>Conclusion</a:t>
              </a:r>
            </a:p>
          </p:txBody>
        </p:sp>
      </p:grpSp>
      <p:grpSp>
        <p:nvGrpSpPr>
          <p:cNvPr id="5" name="Group 4">
            <a:extLst>
              <a:ext uri="{FF2B5EF4-FFF2-40B4-BE49-F238E27FC236}">
                <a16:creationId xmlns:a16="http://schemas.microsoft.com/office/drawing/2014/main" id="{AB422425-2F82-E749-898F-9A5B9E8A4760}"/>
              </a:ext>
            </a:extLst>
          </p:cNvPr>
          <p:cNvGrpSpPr/>
          <p:nvPr/>
        </p:nvGrpSpPr>
        <p:grpSpPr>
          <a:xfrm>
            <a:off x="15154637" y="4782376"/>
            <a:ext cx="13611917" cy="19624155"/>
            <a:chOff x="15468821" y="5618228"/>
            <a:chExt cx="13611917" cy="16301747"/>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6301747"/>
              <a:chOff x="28886181" y="5193030"/>
              <a:chExt cx="13555036" cy="7541024"/>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7146961"/>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452257" cy="419859"/>
              </a:xfrm>
              <a:prstGeom prst="rect">
                <a:avLst/>
              </a:prstGeom>
              <a:solidFill>
                <a:schemeClr val="accent4">
                  <a:lumMod val="20000"/>
                  <a:lumOff val="80000"/>
                </a:schemeClr>
              </a:solidFill>
            </p:spPr>
            <p:txBody>
              <a:bodyPr wrap="square" rtlCol="0">
                <a:spAutoFit/>
              </a:bodyPr>
              <a:lstStyle/>
              <a:p>
                <a:pPr algn="ctr"/>
                <a:r>
                  <a:rPr lang="en-US" sz="6500" dirty="0"/>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525702" y="6519358"/>
              <a:ext cx="13452257" cy="1546800"/>
            </a:xfrm>
            <a:prstGeom prst="rect">
              <a:avLst/>
            </a:prstGeom>
            <a:noFill/>
          </p:spPr>
          <p:txBody>
            <a:bodyPr wrap="square" lIns="274320" rIns="274320" rtlCol="0">
              <a:spAutoFit/>
            </a:bodyPr>
            <a:lstStyle/>
            <a:p>
              <a:pPr algn="ctr"/>
              <a:r>
                <a:rPr lang="en-US" sz="4500" u="sng" dirty="0"/>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504007" y="14016192"/>
              <a:ext cx="13543311" cy="4870502"/>
            </a:xfrm>
            <a:prstGeom prst="rect">
              <a:avLst/>
            </a:prstGeom>
            <a:noFill/>
          </p:spPr>
          <p:txBody>
            <a:bodyPr wrap="square" lIns="274320" rIns="274320" rtlCol="0">
              <a:spAutoFit/>
            </a:bodyPr>
            <a:lstStyle/>
            <a:p>
              <a:pPr algn="ctr"/>
              <a:r>
                <a:rPr lang="en-US" sz="4200" u="sng" dirty="0"/>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a:p>
              <a:pPr algn="ctr"/>
              <a:r>
                <a:rPr lang="en-US" sz="4200" u="sng" dirty="0"/>
                <a:t>Testing the Cookies</a:t>
              </a:r>
            </a:p>
            <a:p>
              <a:pPr algn="just"/>
              <a:r>
                <a:rPr lang="en-US" sz="3500" dirty="0"/>
                <a:t>We did 5 taste tests, each time with a different generated cookie against the same control cookie. We alternated which cookie was 1 or 2 and tested on Mondays and Fridays on campus, serving 40 of each cookie. Generally, we got around 30 responses to our survey for each</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468821" y="7972077"/>
              <a:ext cx="13611917" cy="6212766"/>
            </a:xfrm>
            <a:prstGeom prst="rect">
              <a:avLst/>
            </a:prstGeom>
            <a:noFill/>
          </p:spPr>
          <p:txBody>
            <a:bodyPr wrap="square" lIns="274320" rIns="274320" rtlCol="0">
              <a:spAutoFit/>
            </a:bodyPr>
            <a:lstStyle/>
            <a:p>
              <a:pPr algn="ctr"/>
              <a:r>
                <a:rPr lang="en-US" sz="4200" u="sng" dirty="0"/>
                <a:t>Creating Training Models For Ingredients Vectors</a:t>
              </a:r>
            </a:p>
            <a:p>
              <a:pPr algn="ctr"/>
              <a:r>
                <a:rPr lang="en-US" sz="4000" dirty="0"/>
                <a:t>Deep Learning Neural Network</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dirty="0"/>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dirty="0"/>
                <a:t> Gradient Boosting</a:t>
              </a:r>
              <a:endParaRPr lang="en-US" sz="3000" dirty="0"/>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15139634" y="24541229"/>
            <a:ext cx="13663126" cy="7403526"/>
            <a:chOff x="28814296" y="8444918"/>
            <a:chExt cx="13663126" cy="8896475"/>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892044" y="8444918"/>
              <a:ext cx="13585378" cy="8896475"/>
              <a:chOff x="15206524" y="7528861"/>
              <a:chExt cx="13585378" cy="6447932"/>
            </a:xfrm>
          </p:grpSpPr>
          <p:sp>
            <p:nvSpPr>
              <p:cNvPr id="8" name="Rectangle 7">
                <a:extLst>
                  <a:ext uri="{FF2B5EF4-FFF2-40B4-BE49-F238E27FC236}">
                    <a16:creationId xmlns:a16="http://schemas.microsoft.com/office/drawing/2014/main" id="{6B7E010B-AB00-3C46-9616-9AA95CAB78F6}"/>
                  </a:ext>
                </a:extLst>
              </p:cNvPr>
              <p:cNvSpPr/>
              <p:nvPr/>
            </p:nvSpPr>
            <p:spPr>
              <a:xfrm>
                <a:off x="15206524" y="8417605"/>
                <a:ext cx="13446393" cy="55591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5242730" y="7528861"/>
                <a:ext cx="13549172" cy="951581"/>
              </a:xfrm>
              <a:prstGeom prst="rect">
                <a:avLst/>
              </a:prstGeom>
              <a:solidFill>
                <a:schemeClr val="accent4">
                  <a:lumMod val="20000"/>
                  <a:lumOff val="80000"/>
                </a:schemeClr>
              </a:solidFill>
            </p:spPr>
            <p:txBody>
              <a:bodyPr wrap="square" rtlCol="0">
                <a:spAutoFit/>
              </a:bodyPr>
              <a:lstStyle/>
              <a:p>
                <a:pPr algn="ctr"/>
                <a:r>
                  <a:rPr lang="en-US" sz="6500" dirty="0"/>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9722828"/>
              <a:ext cx="13511553" cy="3476506"/>
            </a:xfrm>
            <a:prstGeom prst="rect">
              <a:avLst/>
            </a:prstGeom>
            <a:noFill/>
          </p:spPr>
          <p:txBody>
            <a:bodyPr wrap="square" lIns="274320" rIns="274320" rtlCol="0">
              <a:spAutoFit/>
            </a:bodyPr>
            <a:lstStyle/>
            <a:p>
              <a:pPr algn="ctr"/>
              <a:r>
                <a:rPr lang="en-US" sz="4000" dirty="0"/>
                <a:t>Ingredients</a:t>
              </a:r>
            </a:p>
            <a:p>
              <a:pPr algn="just"/>
              <a:r>
                <a:rPr lang="en-US" sz="3500" dirty="0"/>
                <a:t>Batch B had the best results, but none of the recipes beat the control cookie. Overall, the recipes generated had good responses during experiment tastings. Recipe E had to be modified, as it included no wet ingredients, and thus would not correctly form dough.</a:t>
              </a:r>
            </a:p>
          </p:txBody>
        </p:sp>
        <p:sp>
          <p:nvSpPr>
            <p:cNvPr id="32" name="TextBox 31">
              <a:extLst>
                <a:ext uri="{FF2B5EF4-FFF2-40B4-BE49-F238E27FC236}">
                  <a16:creationId xmlns:a16="http://schemas.microsoft.com/office/drawing/2014/main" id="{0B99F2B0-3872-0543-8559-FCF9482AEE5B}"/>
                </a:ext>
              </a:extLst>
            </p:cNvPr>
            <p:cNvSpPr txBox="1"/>
            <p:nvPr/>
          </p:nvSpPr>
          <p:spPr>
            <a:xfrm>
              <a:off x="28967239" y="13000329"/>
              <a:ext cx="13296165" cy="4179203"/>
            </a:xfrm>
            <a:prstGeom prst="rect">
              <a:avLst/>
            </a:prstGeom>
            <a:noFill/>
          </p:spPr>
          <p:txBody>
            <a:bodyPr wrap="square" lIns="274320" rIns="274320" rtlCol="0">
              <a:spAutoFit/>
            </a:bodyPr>
            <a:lstStyle/>
            <a:p>
              <a:pPr algn="ctr"/>
              <a:r>
                <a:rPr lang="en-US" sz="4000" dirty="0"/>
                <a:t>Vector-to-Sequence Instructions</a:t>
              </a:r>
            </a:p>
            <a:p>
              <a:pPr algn="just"/>
              <a:r>
                <a:rPr lang="en-US" sz="3500" dirty="0"/>
                <a:t>Recipe instructions were created, however some were not viable for use, and none  generated a sequence that included every ingredient in the recipe fed into it. This may be because our dataset was not robust enough, but that can possibly be remedied through using more recipes during training the algorithm in further testing.</a:t>
              </a:r>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46154" y="14062018"/>
            <a:ext cx="12801600" cy="14122191"/>
            <a:chOff x="1946155" y="14603373"/>
            <a:chExt cx="12801600" cy="14122191"/>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46155" y="14603373"/>
              <a:ext cx="12801600" cy="14122191"/>
              <a:chOff x="1946155" y="15580728"/>
              <a:chExt cx="12801600" cy="14122191"/>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46155" y="15580728"/>
                <a:ext cx="12801600" cy="14122191"/>
                <a:chOff x="1920204" y="16333760"/>
                <a:chExt cx="12801600" cy="14122191"/>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20204" y="17503182"/>
                  <a:ext cx="12801600" cy="12952769"/>
                  <a:chOff x="2584244" y="1934151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84244" y="1934151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92607"/>
                </a:xfrm>
                <a:prstGeom prst="rect">
                  <a:avLst/>
                </a:prstGeom>
                <a:solidFill>
                  <a:schemeClr val="accent4">
                    <a:lumMod val="20000"/>
                    <a:lumOff val="80000"/>
                  </a:schemeClr>
                </a:solidFill>
              </p:spPr>
              <p:txBody>
                <a:bodyPr wrap="square" rtlCol="0">
                  <a:spAutoFit/>
                </a:bodyPr>
                <a:lstStyle/>
                <a:p>
                  <a:pPr algn="ctr"/>
                  <a:r>
                    <a:rPr lang="en-US" sz="6500" dirty="0"/>
                    <a:t>Diagrams of Networks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861774"/>
            </a:xfrm>
            <a:prstGeom prst="rect">
              <a:avLst/>
            </a:prstGeom>
            <a:solidFill>
              <a:schemeClr val="accent4">
                <a:lumMod val="20000"/>
                <a:lumOff val="80000"/>
              </a:schemeClr>
            </a:solidFill>
          </p:spPr>
          <p:txBody>
            <a:bodyPr wrap="square" rtlCol="0">
              <a:spAutoFit/>
            </a:bodyPr>
            <a:lstStyle/>
            <a:p>
              <a:pPr algn="ctr"/>
              <a:r>
                <a:rPr lang="en-US" sz="5000" dirty="0"/>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29230320" y="27140868"/>
            <a:ext cx="12801600" cy="4669185"/>
            <a:chOff x="15905991" y="26859267"/>
            <a:chExt cx="12801600" cy="4669185"/>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6859267"/>
              <a:ext cx="12801600" cy="4669185"/>
              <a:chOff x="15109228" y="2368572"/>
              <a:chExt cx="12801600" cy="7736387"/>
            </a:xfrm>
          </p:grpSpPr>
          <p:sp>
            <p:nvSpPr>
              <p:cNvPr id="37" name="Rectangle 36">
                <a:extLst>
                  <a:ext uri="{FF2B5EF4-FFF2-40B4-BE49-F238E27FC236}">
                    <a16:creationId xmlns:a16="http://schemas.microsoft.com/office/drawing/2014/main" id="{0F96F2CB-F4EC-474F-8D8C-0E51DF709230}"/>
                  </a:ext>
                </a:extLst>
              </p:cNvPr>
              <p:cNvSpPr/>
              <p:nvPr/>
            </p:nvSpPr>
            <p:spPr>
              <a:xfrm>
                <a:off x="15109228" y="4170401"/>
                <a:ext cx="12801600" cy="59345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2368572"/>
                <a:ext cx="12801600" cy="1810344"/>
              </a:xfrm>
              <a:prstGeom prst="rect">
                <a:avLst/>
              </a:prstGeom>
              <a:solidFill>
                <a:schemeClr val="accent4">
                  <a:lumMod val="20000"/>
                  <a:lumOff val="80000"/>
                </a:schemeClr>
              </a:solidFill>
            </p:spPr>
            <p:txBody>
              <a:bodyPr wrap="square" rtlCol="0">
                <a:spAutoFit/>
              </a:bodyPr>
              <a:lstStyle/>
              <a:p>
                <a:pPr algn="ctr"/>
                <a:r>
                  <a:rPr lang="en-US" sz="6500" dirty="0"/>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230079" y="28356263"/>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955042" y="23321179"/>
            <a:ext cx="10867561"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966882"/>
            <a:ext cx="12801600" cy="1149855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246495"/>
          </a:xfrm>
          <a:prstGeom prst="rect">
            <a:avLst/>
          </a:prstGeom>
          <a:solidFill>
            <a:schemeClr val="accent4">
              <a:lumMod val="20000"/>
              <a:lumOff val="80000"/>
            </a:schemeClr>
          </a:solidFill>
        </p:spPr>
        <p:txBody>
          <a:bodyPr wrap="square" rtlCol="0">
            <a:spAutoFit/>
          </a:bodyPr>
          <a:lstStyle/>
          <a:p>
            <a:pPr algn="ctr"/>
            <a:r>
              <a:rPr lang="en-US" sz="7500" dirty="0"/>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423923"/>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379527"/>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633180"/>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796848"/>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772781"/>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636099"/>
            <a:ext cx="4056620" cy="2998221"/>
          </a:xfrm>
          <a:prstGeom prst="rect">
            <a:avLst/>
          </a:prstGeom>
        </p:spPr>
      </p:pic>
      <p:sp>
        <p:nvSpPr>
          <p:cNvPr id="63" name="TextBox 62">
            <a:extLst>
              <a:ext uri="{FF2B5EF4-FFF2-40B4-BE49-F238E27FC236}">
                <a16:creationId xmlns:a16="http://schemas.microsoft.com/office/drawing/2014/main" id="{B17A7651-7299-AE4F-ABD4-8CB3AC4E85AE}"/>
              </a:ext>
            </a:extLst>
          </p:cNvPr>
          <p:cNvSpPr txBox="1"/>
          <p:nvPr/>
        </p:nvSpPr>
        <p:spPr>
          <a:xfrm>
            <a:off x="29419559" y="19406987"/>
            <a:ext cx="12748542" cy="6601807"/>
          </a:xfrm>
          <a:prstGeom prst="rect">
            <a:avLst/>
          </a:prstGeom>
          <a:noFill/>
        </p:spPr>
        <p:txBody>
          <a:bodyPr wrap="square" lIns="274320" rIns="274320" rtlCol="0">
            <a:spAutoFit/>
          </a:bodyPr>
          <a:lstStyle/>
          <a:p>
            <a:r>
              <a:rPr lang="en-US" sz="3500" dirty="0"/>
              <a:t>None of the cookies  generated by machine learning beat the control cookie, but we discovered that machine learning algorithms can indeed create tasty chocolate chip cookie recipes. The best algorithm out of those used was Extremely Randomized Trees.</a:t>
            </a:r>
          </a:p>
          <a:p>
            <a:endParaRPr lang="en-US" sz="3500" dirty="0"/>
          </a:p>
          <a:p>
            <a:r>
              <a:rPr lang="en-US" sz="3500" dirty="0"/>
              <a:t>As the vector-to-sequence algorithm is previously untested in other research, the end results leave something to desire in terms of ability to finesse and actual usability. However, it is still an accomplishment to have gotten a working algorithm. Improvements include ensuring that the instructions contain all ingredients in the vector that contain non-zero values and eliminating repeating loops that the algorithm gets stuck on</a:t>
            </a:r>
            <a:r>
              <a:rPr lang="en-US" sz="3800" dirty="0"/>
              <a:t>.</a:t>
            </a:r>
          </a:p>
        </p:txBody>
      </p:sp>
      <p:sp>
        <p:nvSpPr>
          <p:cNvPr id="64" name="TextBox 63">
            <a:extLst>
              <a:ext uri="{FF2B5EF4-FFF2-40B4-BE49-F238E27FC236}">
                <a16:creationId xmlns:a16="http://schemas.microsoft.com/office/drawing/2014/main" id="{21CDE67C-34C3-FC4E-8D89-59F65BE0F647}"/>
              </a:ext>
            </a:extLst>
          </p:cNvPr>
          <p:cNvSpPr txBox="1"/>
          <p:nvPr/>
        </p:nvSpPr>
        <p:spPr>
          <a:xfrm>
            <a:off x="33673104" y="6141302"/>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926250"/>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889674"/>
            <a:ext cx="6465737" cy="477054"/>
          </a:xfrm>
          <a:prstGeom prst="rect">
            <a:avLst/>
          </a:prstGeom>
          <a:noFill/>
        </p:spPr>
        <p:txBody>
          <a:bodyPr wrap="square" rtlCol="0">
            <a:spAutoFit/>
          </a:bodyPr>
          <a:lstStyle/>
          <a:p>
            <a:pPr algn="ctr"/>
            <a:r>
              <a:rPr lang="en-US" sz="2500" dirty="0"/>
              <a:t>Machine Learning – Control Matched By Email</a:t>
            </a:r>
          </a:p>
        </p:txBody>
      </p:sp>
      <p:pic>
        <p:nvPicPr>
          <p:cNvPr id="39" name="Picture 38" descr="A bowl of food on a plate&#10;&#10;Description automatically generated">
            <a:extLst>
              <a:ext uri="{FF2B5EF4-FFF2-40B4-BE49-F238E27FC236}">
                <a16:creationId xmlns:a16="http://schemas.microsoft.com/office/drawing/2014/main" id="{7F592801-086D-6A47-BDBA-939B2B78CADA}"/>
              </a:ext>
            </a:extLst>
          </p:cNvPr>
          <p:cNvPicPr>
            <a:picLocks noChangeAspect="1"/>
          </p:cNvPicPr>
          <p:nvPr/>
        </p:nvPicPr>
        <p:blipFill rotWithShape="1">
          <a:blip r:embed="rId15"/>
          <a:srcRect l="31786" t="17993" r="21003" b="20165"/>
          <a:stretch/>
        </p:blipFill>
        <p:spPr>
          <a:xfrm rot="5400000">
            <a:off x="15691300" y="22098488"/>
            <a:ext cx="1781100" cy="1749815"/>
          </a:xfrm>
          <a:prstGeom prst="rect">
            <a:avLst/>
          </a:prstGeom>
        </p:spPr>
      </p:pic>
      <p:pic>
        <p:nvPicPr>
          <p:cNvPr id="51" name="Picture 50" descr="A close up of a cage&#10;&#10;Description automatically generated">
            <a:extLst>
              <a:ext uri="{FF2B5EF4-FFF2-40B4-BE49-F238E27FC236}">
                <a16:creationId xmlns:a16="http://schemas.microsoft.com/office/drawing/2014/main" id="{74A5A552-7C39-B34D-9CC2-CAD51E718CC0}"/>
              </a:ext>
            </a:extLst>
          </p:cNvPr>
          <p:cNvPicPr>
            <a:picLocks noChangeAspect="1"/>
          </p:cNvPicPr>
          <p:nvPr/>
        </p:nvPicPr>
        <p:blipFill rotWithShape="1">
          <a:blip r:embed="rId16"/>
          <a:srcRect l="19240" t="20122" r="25340" b="7282"/>
          <a:stretch/>
        </p:blipFill>
        <p:spPr>
          <a:xfrm rot="5400000">
            <a:off x="17779491" y="22112889"/>
            <a:ext cx="1781101" cy="1749815"/>
          </a:xfrm>
          <a:prstGeom prst="rect">
            <a:avLst/>
          </a:prstGeom>
        </p:spPr>
      </p:pic>
      <p:pic>
        <p:nvPicPr>
          <p:cNvPr id="57" name="Picture 56" descr="A red white and blue plate sitting on a table&#10;&#10;Description automatically generated">
            <a:extLst>
              <a:ext uri="{FF2B5EF4-FFF2-40B4-BE49-F238E27FC236}">
                <a16:creationId xmlns:a16="http://schemas.microsoft.com/office/drawing/2014/main" id="{E3F134BC-7B0A-5A45-A1C2-A2455E48D9D8}"/>
              </a:ext>
            </a:extLst>
          </p:cNvPr>
          <p:cNvPicPr>
            <a:picLocks noChangeAspect="1"/>
          </p:cNvPicPr>
          <p:nvPr/>
        </p:nvPicPr>
        <p:blipFill rotWithShape="1">
          <a:blip r:embed="rId17"/>
          <a:srcRect l="19625" t="18094" r="29920" b="15769"/>
          <a:stretch/>
        </p:blipFill>
        <p:spPr>
          <a:xfrm rot="5400000">
            <a:off x="19915916" y="22105688"/>
            <a:ext cx="1795503" cy="1749817"/>
          </a:xfrm>
          <a:prstGeom prst="rect">
            <a:avLst/>
          </a:prstGeom>
        </p:spPr>
      </p:pic>
      <p:pic>
        <p:nvPicPr>
          <p:cNvPr id="61" name="Picture 60" descr="A picture containing plate, food, indoor, table&#10;&#10;Description automatically generated">
            <a:extLst>
              <a:ext uri="{FF2B5EF4-FFF2-40B4-BE49-F238E27FC236}">
                <a16:creationId xmlns:a16="http://schemas.microsoft.com/office/drawing/2014/main" id="{91EDB599-136A-B44A-8383-7134DD592E0D}"/>
              </a:ext>
            </a:extLst>
          </p:cNvPr>
          <p:cNvPicPr>
            <a:picLocks noChangeAspect="1"/>
          </p:cNvPicPr>
          <p:nvPr/>
        </p:nvPicPr>
        <p:blipFill rotWithShape="1">
          <a:blip r:embed="rId18"/>
          <a:srcRect l="8483" t="7363" r="19847"/>
          <a:stretch/>
        </p:blipFill>
        <p:spPr>
          <a:xfrm rot="5400000">
            <a:off x="22025709" y="22098493"/>
            <a:ext cx="1752302" cy="1749814"/>
          </a:xfrm>
          <a:prstGeom prst="rect">
            <a:avLst/>
          </a:prstGeom>
        </p:spPr>
      </p:pic>
      <p:pic>
        <p:nvPicPr>
          <p:cNvPr id="68" name="Picture 67" descr="A bowl of food on a plate&#10;&#10;Description automatically generated">
            <a:extLst>
              <a:ext uri="{FF2B5EF4-FFF2-40B4-BE49-F238E27FC236}">
                <a16:creationId xmlns:a16="http://schemas.microsoft.com/office/drawing/2014/main" id="{27205A73-74AE-E64B-AF4D-679AEA7CC160}"/>
              </a:ext>
            </a:extLst>
          </p:cNvPr>
          <p:cNvPicPr>
            <a:picLocks noChangeAspect="1"/>
          </p:cNvPicPr>
          <p:nvPr/>
        </p:nvPicPr>
        <p:blipFill rotWithShape="1">
          <a:blip r:embed="rId19"/>
          <a:srcRect l="29133" t="20145" r="13884" b="11615"/>
          <a:stretch/>
        </p:blipFill>
        <p:spPr>
          <a:xfrm rot="5400000">
            <a:off x="24074947" y="22074141"/>
            <a:ext cx="1732401" cy="1749814"/>
          </a:xfrm>
          <a:prstGeom prst="rect">
            <a:avLst/>
          </a:prstGeom>
        </p:spPr>
      </p:pic>
      <p:pic>
        <p:nvPicPr>
          <p:cNvPr id="70" name="Picture 69" descr="A bowl of food on a plate&#10;&#10;Description automatically generated">
            <a:extLst>
              <a:ext uri="{FF2B5EF4-FFF2-40B4-BE49-F238E27FC236}">
                <a16:creationId xmlns:a16="http://schemas.microsoft.com/office/drawing/2014/main" id="{2287B2C2-DFD6-5042-8ABD-016EFB2EF326}"/>
              </a:ext>
            </a:extLst>
          </p:cNvPr>
          <p:cNvPicPr>
            <a:picLocks noChangeAspect="1"/>
          </p:cNvPicPr>
          <p:nvPr/>
        </p:nvPicPr>
        <p:blipFill rotWithShape="1">
          <a:blip r:embed="rId20"/>
          <a:srcRect l="32634" t="33197" r="32719" b="19260"/>
          <a:stretch/>
        </p:blipFill>
        <p:spPr>
          <a:xfrm rot="5400000">
            <a:off x="26309340" y="22059192"/>
            <a:ext cx="1702508" cy="1749814"/>
          </a:xfrm>
          <a:prstGeom prst="rect">
            <a:avLst/>
          </a:prstGeom>
        </p:spPr>
      </p:pic>
      <p:pic>
        <p:nvPicPr>
          <p:cNvPr id="72" name="Picture 71" descr="A box filled with different types of food&#10;&#10;Description automatically generated">
            <a:extLst>
              <a:ext uri="{FF2B5EF4-FFF2-40B4-BE49-F238E27FC236}">
                <a16:creationId xmlns:a16="http://schemas.microsoft.com/office/drawing/2014/main" id="{CE6F6D03-0709-3347-B078-A341361E9585}"/>
              </a:ext>
            </a:extLst>
          </p:cNvPr>
          <p:cNvPicPr>
            <a:picLocks noChangeAspect="1"/>
          </p:cNvPicPr>
          <p:nvPr/>
        </p:nvPicPr>
        <p:blipFill rotWithShape="1">
          <a:blip r:embed="rId21"/>
          <a:srcRect t="21740" b="24130"/>
          <a:stretch/>
        </p:blipFill>
        <p:spPr>
          <a:xfrm>
            <a:off x="19963217" y="20560097"/>
            <a:ext cx="3450719" cy="1400903"/>
          </a:xfrm>
          <a:prstGeom prst="rect">
            <a:avLst/>
          </a:prstGeom>
        </p:spPr>
      </p:pic>
      <p:sp>
        <p:nvSpPr>
          <p:cNvPr id="73" name="TextBox 72">
            <a:extLst>
              <a:ext uri="{FF2B5EF4-FFF2-40B4-BE49-F238E27FC236}">
                <a16:creationId xmlns:a16="http://schemas.microsoft.com/office/drawing/2014/main" id="{2A85A8F8-2038-5749-A3AA-BEB3AD601F27}"/>
              </a:ext>
            </a:extLst>
          </p:cNvPr>
          <p:cNvSpPr txBox="1"/>
          <p:nvPr/>
        </p:nvSpPr>
        <p:spPr>
          <a:xfrm>
            <a:off x="15755848" y="23820578"/>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17795130" y="23820578"/>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19938755" y="2378535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22026949" y="23755510"/>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24115143" y="23736055"/>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26258772" y="23707533"/>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22"/>
          <a:stretch>
            <a:fillRect/>
          </a:stretch>
        </p:blipFill>
        <p:spPr>
          <a:xfrm>
            <a:off x="2469621" y="226464"/>
            <a:ext cx="4265509" cy="4265509"/>
          </a:xfrm>
          <a:prstGeom prst="rect">
            <a:avLst/>
          </a:prstGeom>
        </p:spPr>
      </p:pic>
      <p:pic>
        <p:nvPicPr>
          <p:cNvPr id="87" name="Picture 86">
            <a:extLst>
              <a:ext uri="{FF2B5EF4-FFF2-40B4-BE49-F238E27FC236}">
                <a16:creationId xmlns:a16="http://schemas.microsoft.com/office/drawing/2014/main" id="{BB78A9AE-3D81-144A-AEB4-98876055EC22}"/>
              </a:ext>
            </a:extLst>
          </p:cNvPr>
          <p:cNvPicPr>
            <a:picLocks noChangeAspect="1"/>
          </p:cNvPicPr>
          <p:nvPr/>
        </p:nvPicPr>
        <p:blipFill>
          <a:blip r:embed="rId23"/>
          <a:stretch>
            <a:fillRect/>
          </a:stretch>
        </p:blipFill>
        <p:spPr>
          <a:xfrm>
            <a:off x="37641491" y="466621"/>
            <a:ext cx="3780088" cy="3780088"/>
          </a:xfrm>
          <a:prstGeom prst="rect">
            <a:avLst/>
          </a:prstGeom>
        </p:spPr>
      </p:pic>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573</TotalTime>
  <Words>665</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67</cp:revision>
  <dcterms:created xsi:type="dcterms:W3CDTF">2019-03-28T19:37:41Z</dcterms:created>
  <dcterms:modified xsi:type="dcterms:W3CDTF">2019-04-13T16:32:02Z</dcterms:modified>
</cp:coreProperties>
</file>